
<file path=[Content_Types].xml><?xml version="1.0" encoding="utf-8"?>
<Types xmlns="http://schemas.openxmlformats.org/package/2006/content-types">
  <Default Extension="xml" ContentType="application/xml"/>
  <Default Extension="jpeg" ContentType="image/jpeg"/>
  <Default Extension="png" ContentType="image/png"/>
  <Default Extension="jpg" ContentType="image/jpeg"/>
  <Default Extension="gif" ContentType="image/gif"/>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4"/>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 id="274" r:id="rId20"/>
    <p:sldId id="275" r:id="rId21"/>
    <p:sldId id="276" r:id="rId22"/>
    <p:sldId id="277" r:id="rId23"/>
    <p:sldId id="278" r:id="rId24"/>
    <p:sldId id="279" r:id="rId25"/>
    <p:sldId id="280" r:id="rId26"/>
    <p:sldId id="281" r:id="rId27"/>
    <p:sldId id="282" r:id="rId28"/>
    <p:sldId id="283" r:id="rId29"/>
    <p:sldId id="284" r:id="rId30"/>
    <p:sldId id="285" r:id="rId31"/>
    <p:sldId id="286" r:id="rId32"/>
    <p:sldId id="287" r:id="rId3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565"/>
    <p:restoredTop sz="81208"/>
  </p:normalViewPr>
  <p:slideViewPr>
    <p:cSldViewPr snapToGrid="0" snapToObjects="1">
      <p:cViewPr varScale="1">
        <p:scale>
          <a:sx n="82" d="100"/>
          <a:sy n="82" d="100"/>
        </p:scale>
        <p:origin x="1040" y="168"/>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notesMaster" Target="notesMasters/notesMaster1.xml"/><Relationship Id="rId35" Type="http://schemas.openxmlformats.org/officeDocument/2006/relationships/presProps" Target="presProps.xml"/><Relationship Id="rId36" Type="http://schemas.openxmlformats.org/officeDocument/2006/relationships/viewProps" Target="viewProp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theme" Target="theme/theme1.xml"/><Relationship Id="rId38" Type="http://schemas.openxmlformats.org/officeDocument/2006/relationships/tableStyles" Target="tableStyles.xml"/></Relationships>
</file>

<file path=ppt/media/image1.jpeg>
</file>

<file path=ppt/media/image10.gif>
</file>

<file path=ppt/media/image11.png>
</file>

<file path=ppt/media/image12.gif>
</file>

<file path=ppt/media/image2.png>
</file>

<file path=ppt/media/image3.png>
</file>

<file path=ppt/media/image4.png>
</file>

<file path=ppt/media/image5.jp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49990AF1-B048-8046-9CD5-9DB7FF64A837}" type="datetimeFigureOut">
              <a:rPr lang="en-US" smtClean="0"/>
              <a:t>1/27/16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A56412CE-3659-6943-91AA-E6440E738CD6}" type="slidenum">
              <a:rPr lang="en-US" smtClean="0"/>
              <a:t>‹#›</a:t>
            </a:fld>
            <a:endParaRPr lang="en-US"/>
          </a:p>
        </p:txBody>
      </p:sp>
    </p:spTree>
    <p:extLst>
      <p:ext uri="{BB962C8B-B14F-4D97-AF65-F5344CB8AC3E}">
        <p14:creationId xmlns:p14="http://schemas.microsoft.com/office/powerpoint/2010/main" val="204046811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6.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7.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8.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9.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Matt Stratton, Senior Field Solutions Architect</a:t>
            </a:r>
            <a:r>
              <a:rPr lang="en-US" baseline="0" dirty="0" smtClean="0"/>
              <a:t> for Chef Software.</a:t>
            </a:r>
          </a:p>
          <a:p>
            <a:r>
              <a:rPr lang="en-US" baseline="0" dirty="0" smtClean="0"/>
              <a:t>Based in Chicago.</a:t>
            </a:r>
          </a:p>
          <a:p>
            <a:r>
              <a:rPr lang="en-US" baseline="0" dirty="0" smtClean="0"/>
              <a:t>Organizer of </a:t>
            </a:r>
            <a:r>
              <a:rPr lang="en-US" baseline="0" dirty="0" err="1" smtClean="0"/>
              <a:t>DevOpsDays</a:t>
            </a:r>
            <a:r>
              <a:rPr lang="en-US" baseline="0" dirty="0" smtClean="0"/>
              <a:t> Chicago (we have done two of them now!)</a:t>
            </a:r>
          </a:p>
          <a:p>
            <a:r>
              <a:rPr lang="en-US" baseline="0" dirty="0" smtClean="0"/>
              <a:t>Creator and co-host of Arrested </a:t>
            </a:r>
            <a:r>
              <a:rPr lang="en-US" baseline="0" dirty="0" err="1" smtClean="0"/>
              <a:t>DevOps</a:t>
            </a:r>
            <a:endParaRPr lang="en-US" baseline="0" dirty="0" smtClean="0"/>
          </a:p>
          <a:p>
            <a:r>
              <a:rPr lang="en-US" baseline="0" dirty="0" smtClean="0"/>
              <a:t>Yes, that is my license plate</a:t>
            </a:r>
          </a:p>
          <a:p>
            <a:r>
              <a:rPr lang="en-US" baseline="0" dirty="0" smtClean="0"/>
              <a:t>@</a:t>
            </a:r>
            <a:r>
              <a:rPr lang="en-US" baseline="0" dirty="0" err="1" smtClean="0"/>
              <a:t>mattstratton</a:t>
            </a:r>
            <a:r>
              <a:rPr lang="en-US" baseline="0" dirty="0" smtClean="0"/>
              <a:t> on twitter.</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2</a:t>
            </a:fld>
            <a:endParaRPr lang="en-US"/>
          </a:p>
        </p:txBody>
      </p:sp>
    </p:spTree>
    <p:extLst>
      <p:ext uri="{BB962C8B-B14F-4D97-AF65-F5344CB8AC3E}">
        <p14:creationId xmlns:p14="http://schemas.microsoft.com/office/powerpoint/2010/main" val="100520226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How do we know if we have been successful if we don’t collect metrics?</a:t>
            </a:r>
          </a:p>
          <a:p>
            <a:r>
              <a:rPr lang="en-US" dirty="0" smtClean="0"/>
              <a:t>Measuring is important to start during a transition as well – you can’t go back in time and collect information you didn’t know you wanted at the time.</a:t>
            </a:r>
          </a:p>
          <a:p>
            <a:r>
              <a:rPr lang="en-US" dirty="0" smtClean="0"/>
              <a:t>Setting success criteria is very key at the beginning of any transition.</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14</a:t>
            </a:fld>
            <a:endParaRPr lang="en-US"/>
          </a:p>
        </p:txBody>
      </p:sp>
    </p:spTree>
    <p:extLst>
      <p:ext uri="{BB962C8B-B14F-4D97-AF65-F5344CB8AC3E}">
        <p14:creationId xmlns:p14="http://schemas.microsoft.com/office/powerpoint/2010/main" val="155883067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Transparency is key. No “</a:t>
            </a:r>
            <a:r>
              <a:rPr lang="en-US" dirty="0" err="1" smtClean="0"/>
              <a:t>Brents</a:t>
            </a:r>
            <a:r>
              <a:rPr lang="en-US" dirty="0" smtClean="0"/>
              <a:t>”. First, don’t keep info to yourself to protect yourself. Also, share as much of the “why” – no mandates. Finally, goes to a culture of trust. Blameless postmortems cannot happen in a culture without sharing.</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15</a:t>
            </a:fld>
            <a:endParaRPr lang="en-US"/>
          </a:p>
        </p:txBody>
      </p:sp>
    </p:spTree>
    <p:extLst>
      <p:ext uri="{BB962C8B-B14F-4D97-AF65-F5344CB8AC3E}">
        <p14:creationId xmlns:p14="http://schemas.microsoft.com/office/powerpoint/2010/main" val="78833240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What does this have to do with anything?</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16</a:t>
            </a:fld>
            <a:endParaRPr lang="en-US"/>
          </a:p>
        </p:txBody>
      </p:sp>
    </p:spTree>
    <p:extLst>
      <p:ext uri="{BB962C8B-B14F-4D97-AF65-F5344CB8AC3E}">
        <p14:creationId xmlns:p14="http://schemas.microsoft.com/office/powerpoint/2010/main" val="21060482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It’s more important for me to learn to talk to them than for them to learn how to listen to me.</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18</a:t>
            </a:fld>
            <a:endParaRPr lang="en-US"/>
          </a:p>
        </p:txBody>
      </p:sp>
    </p:spTree>
    <p:extLst>
      <p:ext uri="{BB962C8B-B14F-4D97-AF65-F5344CB8AC3E}">
        <p14:creationId xmlns:p14="http://schemas.microsoft.com/office/powerpoint/2010/main" val="143209566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Patrick </a:t>
            </a:r>
            <a:r>
              <a:rPr lang="en-US" dirty="0" err="1" smtClean="0"/>
              <a:t>Debois</a:t>
            </a:r>
            <a:r>
              <a:rPr lang="en-US" dirty="0" smtClean="0"/>
              <a:t> has said (jokingly) that we should rename </a:t>
            </a:r>
            <a:r>
              <a:rPr lang="en-US" dirty="0" err="1" smtClean="0"/>
              <a:t>DevOps</a:t>
            </a:r>
            <a:r>
              <a:rPr lang="en-US" dirty="0" smtClean="0"/>
              <a:t> to “common sense”. The problem is, common sense is a relative term.</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19</a:t>
            </a:fld>
            <a:endParaRPr lang="en-US"/>
          </a:p>
        </p:txBody>
      </p:sp>
    </p:spTree>
    <p:extLst>
      <p:ext uri="{BB962C8B-B14F-4D97-AF65-F5344CB8AC3E}">
        <p14:creationId xmlns:p14="http://schemas.microsoft.com/office/powerpoint/2010/main" val="28031695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DiSC</a:t>
            </a:r>
            <a:r>
              <a:rPr lang="en-US" dirty="0" smtClean="0"/>
              <a:t> is kind of like Meyers Briggs. I like to use </a:t>
            </a:r>
            <a:r>
              <a:rPr lang="en-US" dirty="0" err="1" smtClean="0"/>
              <a:t>DiSC</a:t>
            </a:r>
            <a:r>
              <a:rPr lang="en-US" dirty="0" smtClean="0"/>
              <a:t> because it’s easier to make a quick assessment (you could be wrong).</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20</a:t>
            </a:fld>
            <a:endParaRPr lang="en-US"/>
          </a:p>
        </p:txBody>
      </p:sp>
    </p:spTree>
    <p:extLst>
      <p:ext uri="{BB962C8B-B14F-4D97-AF65-F5344CB8AC3E}">
        <p14:creationId xmlns:p14="http://schemas.microsoft.com/office/powerpoint/2010/main" val="22554821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Someone focused on direct is most likely going to respond to Lean and Measurement. They are results-driven. They want to see how the change helps move the ball forward and are also more likely to be influenced by experimentation.</a:t>
            </a:r>
          </a:p>
          <a:p>
            <a:r>
              <a:rPr lang="en-US" dirty="0" smtClean="0"/>
              <a:t>Preaching culture or automation won’t necessarily resonate with them – they care less about the “how”</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21</a:t>
            </a:fld>
            <a:endParaRPr lang="en-US"/>
          </a:p>
        </p:txBody>
      </p:sp>
    </p:spTree>
    <p:extLst>
      <p:ext uri="{BB962C8B-B14F-4D97-AF65-F5344CB8AC3E}">
        <p14:creationId xmlns:p14="http://schemas.microsoft.com/office/powerpoint/2010/main" val="78018270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Influencing types will respond to culture and sharing. They like consensus and they like to collaborate. The results-oriented portions (especially the automation) won’t make as much of a difference to them.</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22</a:t>
            </a:fld>
            <a:endParaRPr lang="en-US"/>
          </a:p>
        </p:txBody>
      </p:sp>
    </p:spTree>
    <p:extLst>
      <p:ext uri="{BB962C8B-B14F-4D97-AF65-F5344CB8AC3E}">
        <p14:creationId xmlns:p14="http://schemas.microsoft.com/office/powerpoint/2010/main" val="87454992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err="1" smtClean="0"/>
              <a:t>Steadniness</a:t>
            </a:r>
            <a:r>
              <a:rPr lang="en-US" dirty="0" smtClean="0"/>
              <a:t> like stability. They want to be sure about change and to be comfortable with it. Automation helps them feel safe, and measurement assists in understanding that things really didn’t get messed up. Lean can make an S feel uncomfortable.</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23</a:t>
            </a:fld>
            <a:endParaRPr lang="en-US"/>
          </a:p>
        </p:txBody>
      </p:sp>
    </p:spTree>
    <p:extLst>
      <p:ext uri="{BB962C8B-B14F-4D97-AF65-F5344CB8AC3E}">
        <p14:creationId xmlns:p14="http://schemas.microsoft.com/office/powerpoint/2010/main" val="1182559828"/>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Conscientious folks will respond to sharing and measurement. They love data. They want to measure 30 times and cut once. Lean might scare them. Culture is less of an impact. Automation is only good</a:t>
            </a:r>
            <a:r>
              <a:rPr lang="en-US" baseline="0" dirty="0" smtClean="0"/>
              <a:t> for them if they can trust it.</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24</a:t>
            </a:fld>
            <a:endParaRPr lang="en-US"/>
          </a:p>
        </p:txBody>
      </p:sp>
    </p:spTree>
    <p:extLst>
      <p:ext uri="{BB962C8B-B14F-4D97-AF65-F5344CB8AC3E}">
        <p14:creationId xmlns:p14="http://schemas.microsoft.com/office/powerpoint/2010/main" val="3218762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Words of Affirmation</a:t>
            </a:r>
          </a:p>
          <a:p>
            <a:r>
              <a:rPr lang="en-US" dirty="0" smtClean="0"/>
              <a:t>Acts of Service</a:t>
            </a:r>
          </a:p>
          <a:p>
            <a:r>
              <a:rPr lang="en-US" dirty="0" smtClean="0"/>
              <a:t>Receiving Gifts</a:t>
            </a:r>
          </a:p>
          <a:p>
            <a:r>
              <a:rPr lang="en-US" dirty="0" smtClean="0"/>
              <a:t>Quality Time</a:t>
            </a:r>
          </a:p>
          <a:p>
            <a:r>
              <a:rPr lang="en-US" dirty="0" smtClean="0"/>
              <a:t>Physical Touch</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6</a:t>
            </a:fld>
            <a:endParaRPr lang="en-US"/>
          </a:p>
        </p:txBody>
      </p:sp>
    </p:spTree>
    <p:extLst>
      <p:ext uri="{BB962C8B-B14F-4D97-AF65-F5344CB8AC3E}">
        <p14:creationId xmlns:p14="http://schemas.microsoft.com/office/powerpoint/2010/main" val="981233055"/>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 Often times we have conflicting incentives. Dev incented to ship features quickly. Ops incented for uptime (</a:t>
            </a:r>
            <a:r>
              <a:rPr lang="en-US" dirty="0" err="1" smtClean="0"/>
              <a:t>nancy</a:t>
            </a:r>
            <a:r>
              <a:rPr lang="en-US" dirty="0" smtClean="0"/>
              <a:t> example).</a:t>
            </a:r>
          </a:p>
          <a:p>
            <a:r>
              <a:rPr lang="en-US" dirty="0" smtClean="0"/>
              <a:t>These may actually not be at odds. Ultimately our driver should be to move the biz forward, at a macro level, but we have our individual incentives.</a:t>
            </a:r>
          </a:p>
          <a:p>
            <a:r>
              <a:rPr lang="en-US" dirty="0" smtClean="0"/>
              <a:t>Changing these isn’t always right. Understanding what appears to be a conflict may actually help. Ship changes at a higher velocity can actually increase the stability of a system b/c small batch changes are more stable. Ship more frequently actually helps both </a:t>
            </a:r>
            <a:r>
              <a:rPr lang="en-US" dirty="0" err="1" smtClean="0"/>
              <a:t>dev</a:t>
            </a:r>
            <a:r>
              <a:rPr lang="en-US" dirty="0" smtClean="0"/>
              <a:t> and ops.</a:t>
            </a:r>
          </a:p>
          <a:p>
            <a:r>
              <a:rPr lang="en-US" dirty="0" smtClean="0"/>
              <a:t> Similarly, caring out uptime and stability can enable the </a:t>
            </a:r>
            <a:r>
              <a:rPr lang="en-US" dirty="0" err="1" smtClean="0"/>
              <a:t>dev</a:t>
            </a:r>
            <a:r>
              <a:rPr lang="en-US" dirty="0" smtClean="0"/>
              <a:t> to ship more features as they are not caught up in troubleshooting and have more resources available from ops, etc.</a:t>
            </a:r>
          </a:p>
          <a:p>
            <a:r>
              <a:rPr lang="en-US" dirty="0" smtClean="0"/>
              <a:t> Drive: The Surprising Truth About What Motivates Use - Daniel H. Pink</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25</a:t>
            </a:fld>
            <a:endParaRPr lang="en-US"/>
          </a:p>
        </p:txBody>
      </p:sp>
    </p:spTree>
    <p:extLst>
      <p:ext uri="{BB962C8B-B14F-4D97-AF65-F5344CB8AC3E}">
        <p14:creationId xmlns:p14="http://schemas.microsoft.com/office/powerpoint/2010/main" val="58541080"/>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Talk about the Challenger Sale</a:t>
            </a:r>
            <a:r>
              <a:rPr lang="en-US" baseline="0" dirty="0" smtClean="0"/>
              <a:t> by </a:t>
            </a:r>
            <a:r>
              <a:rPr lang="en-US" sz="1200" b="0" i="0" kern="1200" dirty="0" smtClean="0">
                <a:solidFill>
                  <a:schemeClr val="tx1"/>
                </a:solidFill>
                <a:effectLst/>
                <a:latin typeface="+mn-lt"/>
                <a:ea typeface="+mn-ea"/>
                <a:cs typeface="+mn-cs"/>
              </a:rPr>
              <a:t>Matthew Dixon, Brent Adamson</a:t>
            </a:r>
            <a:endParaRPr lang="en-US" dirty="0" smtClean="0"/>
          </a:p>
          <a:p>
            <a:r>
              <a:rPr lang="en-US" dirty="0" smtClean="0"/>
              <a:t>“(Challengers have) a deep understanding of the customer’s business and use that understanding to push the customer’s thinking and teach them something new about how their company can compete more effectively.”</a:t>
            </a:r>
          </a:p>
          <a:p>
            <a:r>
              <a:rPr lang="en-US" dirty="0" smtClean="0"/>
              <a:t> If you’re not comfortable with being a salesperson, find a buddy who is.</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26</a:t>
            </a:fld>
            <a:endParaRPr lang="en-US"/>
          </a:p>
        </p:txBody>
      </p:sp>
    </p:spTree>
    <p:extLst>
      <p:ext uri="{BB962C8B-B14F-4D97-AF65-F5344CB8AC3E}">
        <p14:creationId xmlns:p14="http://schemas.microsoft.com/office/powerpoint/2010/main" val="1726558984"/>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key is to look at your key influencer as your client instead of your boss for the purpose of this project</a:t>
            </a:r>
          </a:p>
          <a:p>
            <a:endParaRPr lang="en-US" dirty="0" smtClean="0"/>
          </a:p>
          <a:p>
            <a:r>
              <a:rPr lang="en-US" dirty="0" smtClean="0"/>
              <a:t> If your client (who happens to be your boss) shoots down your ideas and offers a counter plan, you have to be ready to channel some boldness and stand firm in your beliefs. Instead of arguing back and forth or worse, completely backing down because of his/her position above you in the company, you could say something like “I see what you’re saying, but if we do it your way, this is what is going to happen”, and then lay out how their plan is flawed.</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27</a:t>
            </a:fld>
            <a:endParaRPr lang="en-US"/>
          </a:p>
        </p:txBody>
      </p:sp>
    </p:spTree>
    <p:extLst>
      <p:ext uri="{BB962C8B-B14F-4D97-AF65-F5344CB8AC3E}">
        <p14:creationId xmlns:p14="http://schemas.microsoft.com/office/powerpoint/2010/main" val="751710640"/>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 Compliant One: The compliant person will sign the documents, put their time in, “do their TPS Reports, punch the clock. They’ll do it because they need a job, or are too lazy to leave. Whatever the reason, they’ll make the changes, but won’t really care much about it.</a:t>
            </a:r>
          </a:p>
          <a:p>
            <a:endParaRPr lang="en-US" dirty="0" smtClean="0"/>
          </a:p>
          <a:p>
            <a:r>
              <a:rPr lang="en-US" dirty="0" smtClean="0"/>
              <a:t>The Committed One: The commitment person will simply, “Believe in the TPS Reports”. They’re dedicated to the idea of change and are committed to the success of the company. As you have more commitment, the success of your company will be exponential.</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28</a:t>
            </a:fld>
            <a:endParaRPr lang="en-US"/>
          </a:p>
        </p:txBody>
      </p:sp>
    </p:spTree>
    <p:extLst>
      <p:ext uri="{BB962C8B-B14F-4D97-AF65-F5344CB8AC3E}">
        <p14:creationId xmlns:p14="http://schemas.microsoft.com/office/powerpoint/2010/main" val="469673368"/>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they’re authentically interested in them, and enjoy the pursuit of the how of change more than the change itself.</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29</a:t>
            </a:fld>
            <a:endParaRPr lang="en-US"/>
          </a:p>
        </p:txBody>
      </p:sp>
    </p:spTree>
    <p:extLst>
      <p:ext uri="{BB962C8B-B14F-4D97-AF65-F5344CB8AC3E}">
        <p14:creationId xmlns:p14="http://schemas.microsoft.com/office/powerpoint/2010/main" val="1558561718"/>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Don't dictate; let the influencers and stakeholder take an active part in the change</a:t>
            </a:r>
          </a:p>
          <a:p>
            <a:endParaRPr lang="en-US" dirty="0" smtClean="0"/>
          </a:p>
          <a:p>
            <a:r>
              <a:rPr lang="en-US" dirty="0" smtClean="0"/>
              <a:t> Don’t let it just be a venting session – we can all talk about how we got where we are, but this is about moving the needle forward.</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30</a:t>
            </a:fld>
            <a:endParaRPr lang="en-US"/>
          </a:p>
        </p:txBody>
      </p:sp>
    </p:spTree>
    <p:extLst>
      <p:ext uri="{BB962C8B-B14F-4D97-AF65-F5344CB8AC3E}">
        <p14:creationId xmlns:p14="http://schemas.microsoft.com/office/powerpoint/2010/main" val="1510394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We talk a lot about empathy in </a:t>
            </a:r>
            <a:r>
              <a:rPr lang="en-US" dirty="0" err="1" smtClean="0"/>
              <a:t>DevOps</a:t>
            </a:r>
            <a:r>
              <a:rPr lang="en-US" dirty="0" smtClean="0"/>
              <a:t>. The Five Love Languages is basically about being empathetic. But we need to talk about HOW you do these things, rather than just say "MAKE WITH THE EMPATHY"</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7</a:t>
            </a:fld>
            <a:endParaRPr lang="en-US"/>
          </a:p>
        </p:txBody>
      </p:sp>
    </p:spTree>
    <p:extLst>
      <p:ext uri="{BB962C8B-B14F-4D97-AF65-F5344CB8AC3E}">
        <p14:creationId xmlns:p14="http://schemas.microsoft.com/office/powerpoint/2010/main" val="154589260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After the first US based </a:t>
            </a:r>
            <a:r>
              <a:rPr lang="en-US" dirty="0" err="1" smtClean="0"/>
              <a:t>Devopsdays</a:t>
            </a:r>
            <a:r>
              <a:rPr lang="en-US" dirty="0" smtClean="0"/>
              <a:t> in </a:t>
            </a:r>
            <a:r>
              <a:rPr lang="en-US" dirty="0" err="1" smtClean="0"/>
              <a:t>Mountainview</a:t>
            </a:r>
            <a:r>
              <a:rPr lang="en-US" dirty="0" smtClean="0"/>
              <a:t> 2010 Damon Edwards and John Willis coined the acronym CAMS, which stands for Culture, Automation, Measurement and Sharing. </a:t>
            </a:r>
            <a:r>
              <a:rPr lang="en-US" dirty="0" err="1" smtClean="0"/>
              <a:t>Jez</a:t>
            </a:r>
            <a:r>
              <a:rPr lang="en-US" dirty="0" smtClean="0"/>
              <a:t> Humble later added an L, standing for Lean, to form CALMS.</a:t>
            </a:r>
          </a:p>
          <a:p>
            <a:endParaRPr lang="en-US" dirty="0" smtClean="0"/>
          </a:p>
          <a:p>
            <a:r>
              <a:rPr lang="en-US" dirty="0" smtClean="0"/>
              <a:t>There are several different models/definitions of </a:t>
            </a:r>
            <a:r>
              <a:rPr lang="en-US" dirty="0" err="1" smtClean="0"/>
              <a:t>DevOps</a:t>
            </a:r>
            <a:r>
              <a:rPr lang="en-US" dirty="0" smtClean="0"/>
              <a:t>, but for purposes of this discussion, I’m going to use CALMS to specify different focus areas on what </a:t>
            </a:r>
            <a:r>
              <a:rPr lang="en-US" dirty="0" err="1" smtClean="0"/>
              <a:t>DevOps</a:t>
            </a:r>
            <a:r>
              <a:rPr lang="en-US" dirty="0" smtClean="0"/>
              <a:t> can be.</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8</a:t>
            </a:fld>
            <a:endParaRPr lang="en-US"/>
          </a:p>
        </p:txBody>
      </p:sp>
    </p:spTree>
    <p:extLst>
      <p:ext uri="{BB962C8B-B14F-4D97-AF65-F5344CB8AC3E}">
        <p14:creationId xmlns:p14="http://schemas.microsoft.com/office/powerpoint/2010/main" val="130307603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 lot of people say that culture doesn’t matter. J. Paul Reed has talked about that it’s not important to change your culture, but mostly to ensure that your culture is consistent.</a:t>
            </a:r>
          </a:p>
          <a:p>
            <a:endParaRPr lang="en-US" dirty="0" smtClean="0"/>
          </a:p>
          <a:p>
            <a:r>
              <a:rPr lang="en-US" dirty="0" smtClean="0"/>
              <a:t>Culture also has to do with the personality of your organization. You may be an organization that is based on consensus, </a:t>
            </a:r>
            <a:r>
              <a:rPr lang="en-US" dirty="0" err="1" smtClean="0"/>
              <a:t>etc</a:t>
            </a:r>
            <a:r>
              <a:rPr lang="en-US" dirty="0" smtClean="0"/>
              <a:t>, like we all need to make sure everyone agrees and lets have meetings about meetings and meetings.</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9</a:t>
            </a:fld>
            <a:endParaRPr lang="en-US"/>
          </a:p>
        </p:txBody>
      </p:sp>
    </p:spTree>
    <p:extLst>
      <p:ext uri="{BB962C8B-B14F-4D97-AF65-F5344CB8AC3E}">
        <p14:creationId xmlns:p14="http://schemas.microsoft.com/office/powerpoint/2010/main" val="8782576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Add mention of incenting employees; use </a:t>
            </a:r>
            <a:r>
              <a:rPr lang="en-US" dirty="0" err="1" smtClean="0"/>
              <a:t>Etsy</a:t>
            </a:r>
            <a:r>
              <a:rPr lang="en-US" dirty="0" smtClean="0"/>
              <a:t> example. You incent for the behavior that you want and then that behavior drives culture which drives further behavior.</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10</a:t>
            </a:fld>
            <a:endParaRPr lang="en-US"/>
          </a:p>
        </p:txBody>
      </p:sp>
    </p:spTree>
    <p:extLst>
      <p:ext uri="{BB962C8B-B14F-4D97-AF65-F5344CB8AC3E}">
        <p14:creationId xmlns:p14="http://schemas.microsoft.com/office/powerpoint/2010/main" val="133984227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Stuff like chef, puppet, automated release, automated testing. Manual steps when not needed are a problem.</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11</a:t>
            </a:fld>
            <a:endParaRPr lang="en-US"/>
          </a:p>
        </p:txBody>
      </p:sp>
    </p:spTree>
    <p:extLst>
      <p:ext uri="{BB962C8B-B14F-4D97-AF65-F5344CB8AC3E}">
        <p14:creationId xmlns:p14="http://schemas.microsoft.com/office/powerpoint/2010/main" val="18260661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In general, a software process should be automated up to the point where it needs specific human direction or decision making.</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12</a:t>
            </a:fld>
            <a:endParaRPr lang="en-US"/>
          </a:p>
        </p:txBody>
      </p:sp>
    </p:spTree>
    <p:extLst>
      <p:ext uri="{BB962C8B-B14F-4D97-AF65-F5344CB8AC3E}">
        <p14:creationId xmlns:p14="http://schemas.microsoft.com/office/powerpoint/2010/main" val="16036501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smtClean="0"/>
              <a:t>Lean Thinking is a business methodology which aims to provide a new way to think about how to organize human activities to deliver more benefits to society and value to individuals while eliminating waste.</a:t>
            </a:r>
          </a:p>
          <a:p>
            <a:endParaRPr lang="en-US" dirty="0" smtClean="0"/>
          </a:p>
          <a:p>
            <a:r>
              <a:rPr lang="en-US" dirty="0" smtClean="0"/>
              <a:t>The term Lean Thinking was coined by James P. Womack and Daniel T. Jones to capture the essence of their in-depth study of Toyota’s fabled Toyota Production System</a:t>
            </a:r>
          </a:p>
          <a:p>
            <a:endParaRPr lang="en-US" dirty="0" smtClean="0"/>
          </a:p>
          <a:p>
            <a:r>
              <a:rPr lang="en-US" dirty="0" smtClean="0"/>
              <a:t>Lean thinking is a new way of thinking any activity and seeing the waste inadvertently generated by the way the process is organized</a:t>
            </a:r>
          </a:p>
          <a:p>
            <a:endParaRPr lang="en-US" dirty="0" smtClean="0"/>
          </a:p>
          <a:p>
            <a:r>
              <a:rPr lang="en-US" dirty="0" smtClean="0"/>
              <a:t>Sometimes people say the "L" stands for Learning (for example, Jason Hand). That's okay. We can still be friends. But for purposes of my talk, it's "Lean"</a:t>
            </a:r>
            <a:endParaRPr lang="en-US" dirty="0"/>
          </a:p>
        </p:txBody>
      </p:sp>
      <p:sp>
        <p:nvSpPr>
          <p:cNvPr id="4" name="Slide Number Placeholder 3"/>
          <p:cNvSpPr>
            <a:spLocks noGrp="1"/>
          </p:cNvSpPr>
          <p:nvPr>
            <p:ph type="sldNum" sz="quarter" idx="10"/>
          </p:nvPr>
        </p:nvSpPr>
        <p:spPr/>
        <p:txBody>
          <a:bodyPr/>
          <a:lstStyle/>
          <a:p>
            <a:fld id="{A56412CE-3659-6943-91AA-E6440E738CD6}" type="slidenum">
              <a:rPr lang="en-US" smtClean="0"/>
              <a:t>13</a:t>
            </a:fld>
            <a:endParaRPr lang="en-US"/>
          </a:p>
        </p:txBody>
      </p:sp>
    </p:spTree>
    <p:extLst>
      <p:ext uri="{BB962C8B-B14F-4D97-AF65-F5344CB8AC3E}">
        <p14:creationId xmlns:p14="http://schemas.microsoft.com/office/powerpoint/2010/main" val="8462902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smtClean="0"/>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1/27/16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smtClean="0"/>
              <a:t>Click to 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smtClean="0"/>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smtClean="0"/>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smtClean="0"/>
              <a:t>Click to 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1/27/16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smtClean="0"/>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1/27/16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1/27/16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1/27/16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1/27/16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1/27/16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smtClean="0"/>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1/27/16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smtClean="0"/>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1/27/16</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1/27/16</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7.xml"/><Relationship Id="rId3" Type="http://schemas.openxmlformats.org/officeDocument/2006/relationships/image" Target="../media/image9.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8.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0.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1.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2.xml"/><Relationship Id="rId3" Type="http://schemas.openxmlformats.org/officeDocument/2006/relationships/image" Target="../media/image10.gif"/></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4" Type="http://schemas.openxmlformats.org/officeDocument/2006/relationships/image" Target="../media/image3.png"/><Relationship Id="rId5" Type="http://schemas.openxmlformats.org/officeDocument/2006/relationships/image" Target="../media/image4.png"/><Relationship Id="rId6" Type="http://schemas.openxmlformats.org/officeDocument/2006/relationships/image" Target="../media/image5.jpg"/><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5.xml"/><Relationship Id="rId3" Type="http://schemas.openxmlformats.org/officeDocument/2006/relationships/image" Target="../media/image11.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0.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1.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3.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25.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2.gif"/></Relationships>
</file>

<file path=ppt/slides/_rels/slide32.xml.rels><?xml version="1.0" encoding="UTF-8" standalone="yes"?>
<Relationships xmlns="http://schemas.openxmlformats.org/package/2006/relationships"><Relationship Id="rId3" Type="http://schemas.openxmlformats.org/officeDocument/2006/relationships/hyperlink" Target="https://github.com/chef/devops-kungfu" TargetMode="External"/><Relationship Id="rId4" Type="http://schemas.openxmlformats.org/officeDocument/2006/relationships/hyperlink" Target="https://twitter.com/mattstratton" TargetMode="External"/><Relationship Id="rId5" Type="http://schemas.openxmlformats.org/officeDocument/2006/relationships/hyperlink" Target="https://github.com/mattstratton" TargetMode="External"/><Relationship Id="rId6" Type="http://schemas.openxmlformats.org/officeDocument/2006/relationships/hyperlink" Target="http://www.ted.com/talks/dan_pink_on_motivation" TargetMode="External"/><Relationship Id="rId1" Type="http://schemas.openxmlformats.org/officeDocument/2006/relationships/slideLayout" Target="../slideLayouts/slideLayout2.xml"/><Relationship Id="rId2" Type="http://schemas.openxmlformats.org/officeDocument/2006/relationships/hyperlink" Target="http://arresteddevops.com/devops-culture-change/" TargetMode="Externa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7.gif"/></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2.xml"/><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3.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4.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r>
              <a:rPr lang="en-US" dirty="0" smtClean="0"/>
              <a:t>The Five Love Languages of </a:t>
            </a:r>
            <a:r>
              <a:rPr lang="en-US" dirty="0" err="1" smtClean="0"/>
              <a:t>Devops</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149434692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You can’t directly change culture. But you can change behavior, and behavior becomes </a:t>
            </a:r>
            <a:r>
              <a:rPr lang="en-US" dirty="0" smtClean="0"/>
              <a:t>culture</a:t>
            </a:r>
            <a:endParaRPr lang="en-US" dirty="0"/>
          </a:p>
        </p:txBody>
      </p:sp>
      <p:sp>
        <p:nvSpPr>
          <p:cNvPr id="3" name="Text Placeholder 2"/>
          <p:cNvSpPr>
            <a:spLocks noGrp="1"/>
          </p:cNvSpPr>
          <p:nvPr>
            <p:ph type="body" sz="quarter" idx="13"/>
          </p:nvPr>
        </p:nvSpPr>
        <p:spPr/>
        <p:txBody>
          <a:bodyPr/>
          <a:lstStyle/>
          <a:p>
            <a:r>
              <a:rPr lang="en-US" dirty="0"/>
              <a:t>Lloyd Taylor, </a:t>
            </a:r>
          </a:p>
        </p:txBody>
      </p:sp>
      <p:sp>
        <p:nvSpPr>
          <p:cNvPr id="4" name="Text Placeholder 3"/>
          <p:cNvSpPr>
            <a:spLocks noGrp="1"/>
          </p:cNvSpPr>
          <p:nvPr>
            <p:ph type="body" idx="1"/>
          </p:nvPr>
        </p:nvSpPr>
        <p:spPr/>
        <p:txBody>
          <a:bodyPr/>
          <a:lstStyle/>
          <a:p>
            <a:r>
              <a:rPr lang="en-US" dirty="0"/>
              <a:t>VP Infrastructure, </a:t>
            </a:r>
            <a:r>
              <a:rPr lang="en-US" dirty="0" err="1"/>
              <a:t>Ngmoco</a:t>
            </a:r>
            <a:endParaRPr lang="en-US" dirty="0"/>
          </a:p>
          <a:p>
            <a:endParaRPr lang="en-US" dirty="0"/>
          </a:p>
        </p:txBody>
      </p:sp>
    </p:spTree>
    <p:extLst>
      <p:ext uri="{BB962C8B-B14F-4D97-AF65-F5344CB8AC3E}">
        <p14:creationId xmlns:p14="http://schemas.microsoft.com/office/powerpoint/2010/main" val="1390459249"/>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84899" y="586014"/>
            <a:ext cx="5644599" cy="5700486"/>
          </a:xfrm>
          <a:prstGeom prst="rect">
            <a:avLst/>
          </a:prstGeom>
        </p:spPr>
      </p:pic>
      <p:sp>
        <p:nvSpPr>
          <p:cNvPr id="3" name="TextBox 2"/>
          <p:cNvSpPr txBox="1"/>
          <p:nvPr/>
        </p:nvSpPr>
        <p:spPr>
          <a:xfrm>
            <a:off x="473529" y="2775857"/>
            <a:ext cx="5257800" cy="1015663"/>
          </a:xfrm>
          <a:prstGeom prst="rect">
            <a:avLst/>
          </a:prstGeom>
          <a:noFill/>
        </p:spPr>
        <p:txBody>
          <a:bodyPr wrap="square" rtlCol="0">
            <a:spAutoFit/>
          </a:bodyPr>
          <a:lstStyle/>
          <a:p>
            <a:pPr algn="ctr"/>
            <a:r>
              <a:rPr lang="en-US" sz="6000" dirty="0" smtClean="0"/>
              <a:t>AUTOMATION</a:t>
            </a:r>
            <a:endParaRPr lang="en-US" sz="6000" dirty="0"/>
          </a:p>
        </p:txBody>
      </p:sp>
    </p:spTree>
    <p:extLst>
      <p:ext uri="{BB962C8B-B14F-4D97-AF65-F5344CB8AC3E}">
        <p14:creationId xmlns:p14="http://schemas.microsoft.com/office/powerpoint/2010/main" val="21566071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Asking experts to do boring and repetitive, and yet technically demanding tasks is the most certain way of ensuring human error, short of sleep deprivation, or inebriation.</a:t>
            </a:r>
          </a:p>
        </p:txBody>
      </p:sp>
      <p:sp>
        <p:nvSpPr>
          <p:cNvPr id="3" name="Text Placeholder 2"/>
          <p:cNvSpPr>
            <a:spLocks noGrp="1"/>
          </p:cNvSpPr>
          <p:nvPr>
            <p:ph type="body" sz="quarter" idx="13"/>
          </p:nvPr>
        </p:nvSpPr>
        <p:spPr/>
        <p:txBody>
          <a:bodyPr/>
          <a:lstStyle/>
          <a:p>
            <a:r>
              <a:rPr lang="en-US" dirty="0" err="1"/>
              <a:t>Jez</a:t>
            </a:r>
            <a:r>
              <a:rPr lang="en-US" dirty="0"/>
              <a:t> Humble and David Farley</a:t>
            </a:r>
          </a:p>
        </p:txBody>
      </p:sp>
      <p:sp>
        <p:nvSpPr>
          <p:cNvPr id="4" name="Text Placeholder 3"/>
          <p:cNvSpPr>
            <a:spLocks noGrp="1"/>
          </p:cNvSpPr>
          <p:nvPr>
            <p:ph type="body" idx="1"/>
          </p:nvPr>
        </p:nvSpPr>
        <p:spPr/>
        <p:txBody>
          <a:bodyPr/>
          <a:lstStyle/>
          <a:p>
            <a:r>
              <a:rPr lang="en-US" i="1" dirty="0"/>
              <a:t>Continuous Delivery</a:t>
            </a:r>
          </a:p>
        </p:txBody>
      </p:sp>
    </p:spTree>
    <p:extLst>
      <p:ext uri="{BB962C8B-B14F-4D97-AF65-F5344CB8AC3E}">
        <p14:creationId xmlns:p14="http://schemas.microsoft.com/office/powerpoint/2010/main" val="1153691987"/>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0399" y="2275115"/>
            <a:ext cx="9905998" cy="1905000"/>
          </a:xfrm>
        </p:spPr>
        <p:txBody>
          <a:bodyPr>
            <a:normAutofit/>
          </a:bodyPr>
          <a:lstStyle/>
          <a:p>
            <a:pPr algn="ctr"/>
            <a:r>
              <a:rPr lang="en-US" sz="9600" dirty="0" smtClean="0"/>
              <a:t>Lean thinking</a:t>
            </a:r>
            <a:endParaRPr lang="en-US" sz="9600" dirty="0"/>
          </a:p>
        </p:txBody>
      </p:sp>
    </p:spTree>
    <p:extLst>
      <p:ext uri="{BB962C8B-B14F-4D97-AF65-F5344CB8AC3E}">
        <p14:creationId xmlns:p14="http://schemas.microsoft.com/office/powerpoint/2010/main" val="231935338"/>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0399" y="2275115"/>
            <a:ext cx="9905998" cy="1905000"/>
          </a:xfrm>
        </p:spPr>
        <p:txBody>
          <a:bodyPr>
            <a:normAutofit/>
          </a:bodyPr>
          <a:lstStyle/>
          <a:p>
            <a:pPr algn="ctr"/>
            <a:r>
              <a:rPr lang="en-US" sz="9600" dirty="0" smtClean="0"/>
              <a:t>measurement</a:t>
            </a:r>
            <a:endParaRPr lang="en-US" sz="9600" dirty="0"/>
          </a:p>
        </p:txBody>
      </p:sp>
    </p:spTree>
    <p:extLst>
      <p:ext uri="{BB962C8B-B14F-4D97-AF65-F5344CB8AC3E}">
        <p14:creationId xmlns:p14="http://schemas.microsoft.com/office/powerpoint/2010/main" val="160703622"/>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0399" y="2275115"/>
            <a:ext cx="9905998" cy="1905000"/>
          </a:xfrm>
        </p:spPr>
        <p:txBody>
          <a:bodyPr>
            <a:normAutofit/>
          </a:bodyPr>
          <a:lstStyle/>
          <a:p>
            <a:pPr algn="ctr"/>
            <a:r>
              <a:rPr lang="en-US" sz="9600" dirty="0" smtClean="0"/>
              <a:t>SHARING</a:t>
            </a:r>
            <a:endParaRPr lang="en-US" sz="9600" dirty="0"/>
          </a:p>
        </p:txBody>
      </p:sp>
    </p:spTree>
    <p:extLst>
      <p:ext uri="{BB962C8B-B14F-4D97-AF65-F5344CB8AC3E}">
        <p14:creationId xmlns:p14="http://schemas.microsoft.com/office/powerpoint/2010/main" val="492995790"/>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5535384" y="2481943"/>
            <a:ext cx="5159829" cy="1569660"/>
          </a:xfrm>
          <a:prstGeom prst="rect">
            <a:avLst/>
          </a:prstGeom>
          <a:noFill/>
        </p:spPr>
        <p:txBody>
          <a:bodyPr wrap="square" rtlCol="0">
            <a:spAutoFit/>
          </a:bodyPr>
          <a:lstStyle/>
          <a:p>
            <a:pPr algn="ctr"/>
            <a:r>
              <a:rPr lang="en-US" sz="9600" dirty="0" smtClean="0"/>
              <a:t>WUT?</a:t>
            </a:r>
            <a:endParaRPr lang="en-US" sz="9600" dirty="0"/>
          </a:p>
        </p:txBody>
      </p:sp>
      <p:pic>
        <p:nvPicPr>
          <p:cNvPr id="3" name="Picture 2"/>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14072" y="1558623"/>
            <a:ext cx="3302000" cy="3416300"/>
          </a:xfrm>
          <a:prstGeom prst="rect">
            <a:avLst/>
          </a:prstGeom>
        </p:spPr>
      </p:pic>
    </p:spTree>
    <p:extLst>
      <p:ext uri="{BB962C8B-B14F-4D97-AF65-F5344CB8AC3E}">
        <p14:creationId xmlns:p14="http://schemas.microsoft.com/office/powerpoint/2010/main" val="1378117796"/>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9771" y="2193472"/>
            <a:ext cx="9905998" cy="1905000"/>
          </a:xfrm>
        </p:spPr>
        <p:txBody>
          <a:bodyPr>
            <a:noAutofit/>
          </a:bodyPr>
          <a:lstStyle/>
          <a:p>
            <a:pPr algn="ctr"/>
            <a:r>
              <a:rPr lang="en-US" sz="8000" dirty="0" smtClean="0"/>
              <a:t>Each of these is a “</a:t>
            </a:r>
            <a:r>
              <a:rPr lang="en-US" sz="8000" dirty="0" err="1" smtClean="0"/>
              <a:t>devops</a:t>
            </a:r>
            <a:r>
              <a:rPr lang="en-US" sz="8000" dirty="0" smtClean="0"/>
              <a:t> love language”</a:t>
            </a:r>
            <a:endParaRPr lang="en-US" sz="8000" dirty="0"/>
          </a:p>
        </p:txBody>
      </p:sp>
    </p:spTree>
    <p:extLst>
      <p:ext uri="{BB962C8B-B14F-4D97-AF65-F5344CB8AC3E}">
        <p14:creationId xmlns:p14="http://schemas.microsoft.com/office/powerpoint/2010/main" val="92829709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If you find yourself thinking "this is crystal clear to me, why aren’t they seeing it?," that’s more about </a:t>
            </a:r>
            <a:r>
              <a:rPr lang="en-US" i="1" dirty="0"/>
              <a:t>you</a:t>
            </a:r>
            <a:r>
              <a:rPr lang="en-US" dirty="0"/>
              <a:t> than it is about </a:t>
            </a:r>
            <a:r>
              <a:rPr lang="en-US" i="1" dirty="0"/>
              <a:t>them</a:t>
            </a:r>
            <a:r>
              <a:rPr lang="en-US" dirty="0"/>
              <a:t>.</a:t>
            </a:r>
          </a:p>
        </p:txBody>
      </p:sp>
      <p:sp>
        <p:nvSpPr>
          <p:cNvPr id="3" name="Text Placeholder 2"/>
          <p:cNvSpPr>
            <a:spLocks noGrp="1"/>
          </p:cNvSpPr>
          <p:nvPr>
            <p:ph type="body" sz="quarter" idx="13"/>
          </p:nvPr>
        </p:nvSpPr>
        <p:spPr/>
        <p:txBody>
          <a:bodyPr/>
          <a:lstStyle/>
          <a:p>
            <a:r>
              <a:rPr lang="en-US" dirty="0" smtClean="0"/>
              <a:t>Bill joy</a:t>
            </a:r>
            <a:endParaRPr lang="en-US" dirty="0"/>
          </a:p>
        </p:txBody>
      </p:sp>
      <p:sp>
        <p:nvSpPr>
          <p:cNvPr id="4" name="Text Placeholder 3"/>
          <p:cNvSpPr>
            <a:spLocks noGrp="1"/>
          </p:cNvSpPr>
          <p:nvPr>
            <p:ph type="body" idx="1"/>
          </p:nvPr>
        </p:nvSpPr>
        <p:spPr/>
        <p:txBody>
          <a:bodyPr/>
          <a:lstStyle/>
          <a:p>
            <a:r>
              <a:rPr lang="en-US" dirty="0"/>
              <a:t>Arrested </a:t>
            </a:r>
            <a:r>
              <a:rPr lang="en-US" dirty="0" err="1" smtClean="0"/>
              <a:t>DevOps</a:t>
            </a:r>
            <a:r>
              <a:rPr lang="en-US" dirty="0" smtClean="0"/>
              <a:t> </a:t>
            </a:r>
            <a:r>
              <a:rPr lang="en-US" dirty="0"/>
              <a:t>Episode </a:t>
            </a:r>
            <a:r>
              <a:rPr lang="en-US" dirty="0" smtClean="0"/>
              <a:t>33</a:t>
            </a:r>
          </a:p>
        </p:txBody>
      </p:sp>
    </p:spTree>
    <p:extLst>
      <p:ext uri="{BB962C8B-B14F-4D97-AF65-F5344CB8AC3E}">
        <p14:creationId xmlns:p14="http://schemas.microsoft.com/office/powerpoint/2010/main" val="1285213051"/>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90399" y="2307771"/>
            <a:ext cx="9905998" cy="1905000"/>
          </a:xfrm>
        </p:spPr>
        <p:txBody>
          <a:bodyPr>
            <a:noAutofit/>
          </a:bodyPr>
          <a:lstStyle/>
          <a:p>
            <a:r>
              <a:rPr lang="en-US" sz="6000" dirty="0"/>
              <a:t>it's not enough to get someone to do it, they need to see the value in their own language</a:t>
            </a:r>
          </a:p>
        </p:txBody>
      </p:sp>
    </p:spTree>
    <p:extLst>
      <p:ext uri="{BB962C8B-B14F-4D97-AF65-F5344CB8AC3E}">
        <p14:creationId xmlns:p14="http://schemas.microsoft.com/office/powerpoint/2010/main" val="235193307"/>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4928" y="361907"/>
            <a:ext cx="9905998" cy="1905000"/>
          </a:xfrm>
        </p:spPr>
        <p:txBody>
          <a:bodyPr/>
          <a:lstStyle/>
          <a:p>
            <a:pPr algn="ctr"/>
            <a:r>
              <a:rPr lang="en-US" sz="5400" dirty="0" err="1" smtClean="0"/>
              <a:t>whoami</a:t>
            </a:r>
            <a:endParaRPr lang="en-US" sz="5400" dirty="0"/>
          </a:p>
        </p:txBody>
      </p:sp>
      <p:pic>
        <p:nvPicPr>
          <p:cNvPr id="4" name="Content Placeholder 3"/>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3964754" y="1996980"/>
            <a:ext cx="2043173" cy="2005177"/>
          </a:xfrm>
        </p:spPr>
      </p:pic>
      <p:pic>
        <p:nvPicPr>
          <p:cNvPr id="5" name="Picture 4"/>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660491" y="1894002"/>
            <a:ext cx="2430973" cy="2430973"/>
          </a:xfrm>
          <a:prstGeom prst="rect">
            <a:avLst/>
          </a:prstGeom>
        </p:spPr>
      </p:pic>
      <p:pic>
        <p:nvPicPr>
          <p:cNvPr id="6" name="Picture 5"/>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054928" y="1996980"/>
            <a:ext cx="2130102" cy="2919343"/>
          </a:xfrm>
          <a:prstGeom prst="rect">
            <a:avLst/>
          </a:prstGeom>
        </p:spPr>
      </p:pic>
      <p:pic>
        <p:nvPicPr>
          <p:cNvPr id="7" name="Picture 6"/>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811645" y="4497543"/>
            <a:ext cx="3039165" cy="2279374"/>
          </a:xfrm>
          <a:prstGeom prst="rect">
            <a:avLst/>
          </a:prstGeom>
        </p:spPr>
      </p:pic>
      <p:sp>
        <p:nvSpPr>
          <p:cNvPr id="8" name="TextBox 7"/>
          <p:cNvSpPr txBox="1"/>
          <p:nvPr/>
        </p:nvSpPr>
        <p:spPr>
          <a:xfrm>
            <a:off x="7477425" y="5283287"/>
            <a:ext cx="4229100" cy="707886"/>
          </a:xfrm>
          <a:prstGeom prst="rect">
            <a:avLst/>
          </a:prstGeom>
          <a:noFill/>
        </p:spPr>
        <p:txBody>
          <a:bodyPr wrap="square" rtlCol="0">
            <a:spAutoFit/>
          </a:bodyPr>
          <a:lstStyle/>
          <a:p>
            <a:r>
              <a:rPr lang="en-US" sz="4000" dirty="0" smtClean="0">
                <a:solidFill>
                  <a:srgbClr val="0070C0"/>
                </a:solidFill>
              </a:rPr>
              <a:t>@</a:t>
            </a:r>
            <a:r>
              <a:rPr lang="en-US" sz="4000" dirty="0" err="1" smtClean="0">
                <a:solidFill>
                  <a:srgbClr val="0070C0"/>
                </a:solidFill>
              </a:rPr>
              <a:t>mattstratton</a:t>
            </a:r>
            <a:endParaRPr lang="en-US" sz="4000" dirty="0">
              <a:solidFill>
                <a:srgbClr val="0070C0"/>
              </a:solidFill>
            </a:endParaRPr>
          </a:p>
        </p:txBody>
      </p:sp>
    </p:spTree>
    <p:extLst>
      <p:ext uri="{BB962C8B-B14F-4D97-AF65-F5344CB8AC3E}">
        <p14:creationId xmlns:p14="http://schemas.microsoft.com/office/powerpoint/2010/main" val="1904338931"/>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sz="6600" dirty="0" smtClean="0"/>
              <a:t>DISC</a:t>
            </a:r>
            <a:endParaRPr lang="en-US" sz="6600" dirty="0"/>
          </a:p>
        </p:txBody>
      </p:sp>
      <p:sp>
        <p:nvSpPr>
          <p:cNvPr id="4" name="Text Placeholder 3"/>
          <p:cNvSpPr>
            <a:spLocks noGrp="1"/>
          </p:cNvSpPr>
          <p:nvPr>
            <p:ph type="body" sz="half" idx="2"/>
          </p:nvPr>
        </p:nvSpPr>
        <p:spPr/>
        <p:txBody>
          <a:bodyPr/>
          <a:lstStyle/>
          <a:p>
            <a:pPr marL="285750" indent="-285750">
              <a:buFontTx/>
              <a:buChar char="-"/>
            </a:pPr>
            <a:r>
              <a:rPr lang="en-US" dirty="0" smtClean="0"/>
              <a:t>Dominant/Direct</a:t>
            </a:r>
          </a:p>
          <a:p>
            <a:pPr marL="285750" indent="-285750">
              <a:buFontTx/>
              <a:buChar char="-"/>
            </a:pPr>
            <a:r>
              <a:rPr lang="en-US" dirty="0" smtClean="0"/>
              <a:t>Influencing</a:t>
            </a:r>
          </a:p>
          <a:p>
            <a:pPr marL="285750" indent="-285750">
              <a:buFontTx/>
              <a:buChar char="-"/>
            </a:pPr>
            <a:r>
              <a:rPr lang="en-US" dirty="0" smtClean="0"/>
              <a:t>Steadiness</a:t>
            </a:r>
          </a:p>
          <a:p>
            <a:pPr marL="285750" indent="-285750">
              <a:buFontTx/>
              <a:buChar char="-"/>
            </a:pPr>
            <a:r>
              <a:rPr lang="en-US" dirty="0" smtClean="0"/>
              <a:t>Conscientious</a:t>
            </a:r>
            <a:endParaRPr lang="en-US" dirty="0"/>
          </a:p>
        </p:txBody>
      </p:sp>
      <p:pic>
        <p:nvPicPr>
          <p:cNvPr id="7" name="Picture 6"/>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709557" y="845819"/>
            <a:ext cx="5311821" cy="5293723"/>
          </a:xfrm>
          <a:prstGeom prst="rect">
            <a:avLst/>
          </a:prstGeom>
        </p:spPr>
      </p:pic>
    </p:spTree>
    <p:extLst>
      <p:ext uri="{BB962C8B-B14F-4D97-AF65-F5344CB8AC3E}">
        <p14:creationId xmlns:p14="http://schemas.microsoft.com/office/powerpoint/2010/main" val="185549204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9600" dirty="0" smtClean="0"/>
              <a:t>Direct</a:t>
            </a:r>
            <a:endParaRPr lang="en-US" sz="9600" dirty="0"/>
          </a:p>
        </p:txBody>
      </p:sp>
      <p:sp>
        <p:nvSpPr>
          <p:cNvPr id="3" name="Subtitle 2"/>
          <p:cNvSpPr>
            <a:spLocks noGrp="1"/>
          </p:cNvSpPr>
          <p:nvPr>
            <p:ph type="subTitle" idx="1"/>
          </p:nvPr>
        </p:nvSpPr>
        <p:spPr/>
        <p:txBody>
          <a:bodyPr>
            <a:normAutofit/>
          </a:bodyPr>
          <a:lstStyle/>
          <a:p>
            <a:r>
              <a:rPr lang="en-US" sz="6000" smtClean="0"/>
              <a:t>Lean/Measurement</a:t>
            </a:r>
            <a:endParaRPr lang="en-US" sz="6000" dirty="0"/>
          </a:p>
        </p:txBody>
      </p:sp>
    </p:spTree>
    <p:extLst>
      <p:ext uri="{BB962C8B-B14F-4D97-AF65-F5344CB8AC3E}">
        <p14:creationId xmlns:p14="http://schemas.microsoft.com/office/powerpoint/2010/main" val="48024616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9600" dirty="0" smtClean="0"/>
              <a:t>influencing</a:t>
            </a:r>
            <a:endParaRPr lang="en-US" sz="9600" dirty="0"/>
          </a:p>
        </p:txBody>
      </p:sp>
      <p:sp>
        <p:nvSpPr>
          <p:cNvPr id="3" name="Subtitle 2"/>
          <p:cNvSpPr>
            <a:spLocks noGrp="1"/>
          </p:cNvSpPr>
          <p:nvPr>
            <p:ph type="subTitle" idx="1"/>
          </p:nvPr>
        </p:nvSpPr>
        <p:spPr/>
        <p:txBody>
          <a:bodyPr>
            <a:normAutofit/>
          </a:bodyPr>
          <a:lstStyle/>
          <a:p>
            <a:r>
              <a:rPr lang="en-US" sz="6000" dirty="0" smtClean="0"/>
              <a:t>Culture/Sharing</a:t>
            </a:r>
            <a:endParaRPr lang="en-US" sz="6000" dirty="0"/>
          </a:p>
        </p:txBody>
      </p:sp>
    </p:spTree>
    <p:extLst>
      <p:ext uri="{BB962C8B-B14F-4D97-AF65-F5344CB8AC3E}">
        <p14:creationId xmlns:p14="http://schemas.microsoft.com/office/powerpoint/2010/main" val="760533359"/>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a:bodyPr>
          <a:lstStyle/>
          <a:p>
            <a:r>
              <a:rPr lang="en-US" sz="9600" dirty="0" smtClean="0"/>
              <a:t>Steadiness</a:t>
            </a:r>
            <a:endParaRPr lang="en-US" sz="9600" dirty="0"/>
          </a:p>
        </p:txBody>
      </p:sp>
      <p:sp>
        <p:nvSpPr>
          <p:cNvPr id="3" name="Subtitle 2"/>
          <p:cNvSpPr>
            <a:spLocks noGrp="1"/>
          </p:cNvSpPr>
          <p:nvPr>
            <p:ph type="subTitle" idx="1"/>
          </p:nvPr>
        </p:nvSpPr>
        <p:spPr>
          <a:xfrm>
            <a:off x="1355271" y="3886200"/>
            <a:ext cx="9437915" cy="1905000"/>
          </a:xfrm>
        </p:spPr>
        <p:txBody>
          <a:bodyPr>
            <a:normAutofit/>
          </a:bodyPr>
          <a:lstStyle/>
          <a:p>
            <a:r>
              <a:rPr lang="en-US" sz="6000" smtClean="0"/>
              <a:t>Automation/Measurement</a:t>
            </a:r>
            <a:endParaRPr lang="en-US" sz="6000" dirty="0"/>
          </a:p>
        </p:txBody>
      </p:sp>
    </p:spTree>
    <p:extLst>
      <p:ext uri="{BB962C8B-B14F-4D97-AF65-F5344CB8AC3E}">
        <p14:creationId xmlns:p14="http://schemas.microsoft.com/office/powerpoint/2010/main" val="1230898393"/>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355270" y="609601"/>
            <a:ext cx="10009415" cy="3200400"/>
          </a:xfrm>
        </p:spPr>
        <p:txBody>
          <a:bodyPr>
            <a:normAutofit/>
          </a:bodyPr>
          <a:lstStyle/>
          <a:p>
            <a:r>
              <a:rPr lang="en-US" sz="9600"/>
              <a:t>conscientious</a:t>
            </a:r>
            <a:endParaRPr lang="en-US" sz="9600" dirty="0"/>
          </a:p>
        </p:txBody>
      </p:sp>
      <p:sp>
        <p:nvSpPr>
          <p:cNvPr id="3" name="Subtitle 2"/>
          <p:cNvSpPr>
            <a:spLocks noGrp="1"/>
          </p:cNvSpPr>
          <p:nvPr>
            <p:ph type="subTitle" idx="1"/>
          </p:nvPr>
        </p:nvSpPr>
        <p:spPr>
          <a:xfrm>
            <a:off x="1355271" y="3886200"/>
            <a:ext cx="9437915" cy="1905000"/>
          </a:xfrm>
        </p:spPr>
        <p:txBody>
          <a:bodyPr>
            <a:normAutofit/>
          </a:bodyPr>
          <a:lstStyle/>
          <a:p>
            <a:r>
              <a:rPr lang="en-US" sz="6000" dirty="0" smtClean="0"/>
              <a:t>Sharing/Measurement</a:t>
            </a:r>
            <a:endParaRPr lang="en-US" sz="6000" dirty="0"/>
          </a:p>
        </p:txBody>
      </p:sp>
    </p:spTree>
    <p:extLst>
      <p:ext uri="{BB962C8B-B14F-4D97-AF65-F5344CB8AC3E}">
        <p14:creationId xmlns:p14="http://schemas.microsoft.com/office/powerpoint/2010/main" val="1801965209"/>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4070" y="2144485"/>
            <a:ext cx="9905998" cy="1905000"/>
          </a:xfrm>
        </p:spPr>
        <p:txBody>
          <a:bodyPr>
            <a:noAutofit/>
          </a:bodyPr>
          <a:lstStyle/>
          <a:p>
            <a:pPr algn="ctr"/>
            <a:r>
              <a:rPr lang="en-US" sz="9600" dirty="0" smtClean="0"/>
              <a:t>Assess the Drivers</a:t>
            </a:r>
            <a:endParaRPr lang="en-US" sz="9600" dirty="0"/>
          </a:p>
        </p:txBody>
      </p:sp>
    </p:spTree>
    <p:extLst>
      <p:ext uri="{BB962C8B-B14F-4D97-AF65-F5344CB8AC3E}">
        <p14:creationId xmlns:p14="http://schemas.microsoft.com/office/powerpoint/2010/main" val="1552988177"/>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4070" y="2144485"/>
            <a:ext cx="9905998" cy="1905000"/>
          </a:xfrm>
        </p:spPr>
        <p:txBody>
          <a:bodyPr>
            <a:noAutofit/>
          </a:bodyPr>
          <a:lstStyle/>
          <a:p>
            <a:pPr algn="ctr"/>
            <a:r>
              <a:rPr lang="en-US" sz="9600" dirty="0" smtClean="0"/>
              <a:t>Be A Salesperson</a:t>
            </a:r>
            <a:endParaRPr lang="en-US" sz="9600" dirty="0"/>
          </a:p>
        </p:txBody>
      </p:sp>
    </p:spTree>
    <p:extLst>
      <p:ext uri="{BB962C8B-B14F-4D97-AF65-F5344CB8AC3E}">
        <p14:creationId xmlns:p14="http://schemas.microsoft.com/office/powerpoint/2010/main" val="838678035"/>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4070" y="2144485"/>
            <a:ext cx="9905998" cy="1905000"/>
          </a:xfrm>
        </p:spPr>
        <p:txBody>
          <a:bodyPr>
            <a:noAutofit/>
          </a:bodyPr>
          <a:lstStyle/>
          <a:p>
            <a:pPr algn="ctr"/>
            <a:r>
              <a:rPr lang="en-US" sz="9600" dirty="0" smtClean="0"/>
              <a:t>Speak Their </a:t>
            </a:r>
            <a:r>
              <a:rPr lang="en-US" sz="9600" dirty="0" err="1" smtClean="0"/>
              <a:t>Langauge</a:t>
            </a:r>
            <a:endParaRPr lang="en-US" sz="9600" dirty="0"/>
          </a:p>
        </p:txBody>
      </p:sp>
    </p:spTree>
    <p:extLst>
      <p:ext uri="{BB962C8B-B14F-4D97-AF65-F5344CB8AC3E}">
        <p14:creationId xmlns:p14="http://schemas.microsoft.com/office/powerpoint/2010/main" val="1867321814"/>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74070" y="2144485"/>
            <a:ext cx="9905998" cy="1905000"/>
          </a:xfrm>
        </p:spPr>
        <p:txBody>
          <a:bodyPr>
            <a:noAutofit/>
          </a:bodyPr>
          <a:lstStyle/>
          <a:p>
            <a:pPr algn="ctr"/>
            <a:r>
              <a:rPr lang="en-US" sz="9600" dirty="0" smtClean="0"/>
              <a:t>Compliance vs Commitment</a:t>
            </a:r>
            <a:endParaRPr lang="en-US" sz="9600" dirty="0"/>
          </a:p>
        </p:txBody>
      </p:sp>
    </p:spTree>
    <p:extLst>
      <p:ext uri="{BB962C8B-B14F-4D97-AF65-F5344CB8AC3E}">
        <p14:creationId xmlns:p14="http://schemas.microsoft.com/office/powerpoint/2010/main" val="199098542"/>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7742" y="2226129"/>
            <a:ext cx="9905998" cy="1905000"/>
          </a:xfrm>
        </p:spPr>
        <p:txBody>
          <a:bodyPr>
            <a:noAutofit/>
          </a:bodyPr>
          <a:lstStyle/>
          <a:p>
            <a:pPr algn="ctr"/>
            <a:r>
              <a:rPr lang="en-US" sz="5400" dirty="0"/>
              <a:t>the best change influencers are those who don’t see people as something they </a:t>
            </a:r>
            <a:r>
              <a:rPr lang="en-US" sz="5400" dirty="0" smtClean="0"/>
              <a:t>“have </a:t>
            </a:r>
            <a:r>
              <a:rPr lang="en-US" sz="5400" dirty="0"/>
              <a:t>to deal </a:t>
            </a:r>
            <a:r>
              <a:rPr lang="en-US" sz="5400" dirty="0" smtClean="0"/>
              <a:t>with”</a:t>
            </a:r>
            <a:endParaRPr lang="en-US" sz="5400" dirty="0"/>
          </a:p>
        </p:txBody>
      </p:sp>
    </p:spTree>
    <p:extLst>
      <p:ext uri="{BB962C8B-B14F-4D97-AF65-F5344CB8AC3E}">
        <p14:creationId xmlns:p14="http://schemas.microsoft.com/office/powerpoint/2010/main" val="1022059309"/>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393204" y="2610678"/>
            <a:ext cx="9905998" cy="1905000"/>
          </a:xfrm>
        </p:spPr>
        <p:txBody>
          <a:bodyPr>
            <a:noAutofit/>
          </a:bodyPr>
          <a:lstStyle/>
          <a:p>
            <a:pPr algn="ctr"/>
            <a:r>
              <a:rPr lang="en-US" sz="8800" dirty="0" smtClean="0"/>
              <a:t>What is this </a:t>
            </a:r>
            <a:r>
              <a:rPr lang="en-US" sz="8800" dirty="0" err="1" smtClean="0"/>
              <a:t>devops</a:t>
            </a:r>
            <a:r>
              <a:rPr lang="en-US" sz="8800" dirty="0" smtClean="0"/>
              <a:t> thing anyway?</a:t>
            </a:r>
            <a:endParaRPr lang="en-US" sz="8800" dirty="0"/>
          </a:p>
        </p:txBody>
      </p:sp>
    </p:spTree>
    <p:extLst>
      <p:ext uri="{BB962C8B-B14F-4D97-AF65-F5344CB8AC3E}">
        <p14:creationId xmlns:p14="http://schemas.microsoft.com/office/powerpoint/2010/main" val="1359870863"/>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57742" y="2226129"/>
            <a:ext cx="9905998" cy="1905000"/>
          </a:xfrm>
        </p:spPr>
        <p:txBody>
          <a:bodyPr>
            <a:noAutofit/>
          </a:bodyPr>
          <a:lstStyle/>
          <a:p>
            <a:pPr algn="ctr"/>
            <a:r>
              <a:rPr lang="en-US" sz="5400" dirty="0" smtClean="0"/>
              <a:t>Bring people along for the ride</a:t>
            </a:r>
            <a:endParaRPr lang="en-US" sz="5400" dirty="0"/>
          </a:p>
        </p:txBody>
      </p:sp>
    </p:spTree>
    <p:extLst>
      <p:ext uri="{BB962C8B-B14F-4D97-AF65-F5344CB8AC3E}">
        <p14:creationId xmlns:p14="http://schemas.microsoft.com/office/powerpoint/2010/main" val="188875196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424544" y="2345204"/>
            <a:ext cx="4782456" cy="1015663"/>
          </a:xfrm>
          <a:prstGeom prst="rect">
            <a:avLst/>
          </a:prstGeom>
          <a:noFill/>
        </p:spPr>
        <p:txBody>
          <a:bodyPr wrap="square" rtlCol="0">
            <a:spAutoFit/>
          </a:bodyPr>
          <a:lstStyle/>
          <a:p>
            <a:r>
              <a:rPr lang="en-US" sz="6000" dirty="0" smtClean="0"/>
              <a:t>QUESTIONS?</a:t>
            </a:r>
            <a:endParaRPr lang="en-US" sz="6000" dirty="0"/>
          </a:p>
        </p:txBody>
      </p:sp>
      <p:pic>
        <p:nvPicPr>
          <p:cNvPr id="3" name="Picture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07000" y="1752600"/>
            <a:ext cx="6350000" cy="3124200"/>
          </a:xfrm>
          <a:prstGeom prst="rect">
            <a:avLst/>
          </a:prstGeom>
        </p:spPr>
      </p:pic>
    </p:spTree>
    <p:extLst>
      <p:ext uri="{BB962C8B-B14F-4D97-AF65-F5344CB8AC3E}">
        <p14:creationId xmlns:p14="http://schemas.microsoft.com/office/powerpoint/2010/main" val="515117231"/>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algn="ctr"/>
            <a:r>
              <a:rPr lang="en-US" sz="6000" dirty="0" smtClean="0"/>
              <a:t>More Stuff</a:t>
            </a:r>
            <a:endParaRPr lang="en-US" sz="6000" dirty="0"/>
          </a:p>
        </p:txBody>
      </p:sp>
      <p:sp>
        <p:nvSpPr>
          <p:cNvPr id="3" name="Content Placeholder 2"/>
          <p:cNvSpPr>
            <a:spLocks noGrp="1"/>
          </p:cNvSpPr>
          <p:nvPr>
            <p:ph idx="1"/>
          </p:nvPr>
        </p:nvSpPr>
        <p:spPr/>
        <p:txBody>
          <a:bodyPr/>
          <a:lstStyle/>
          <a:p>
            <a:r>
              <a:rPr lang="en-US" dirty="0" smtClean="0">
                <a:hlinkClick r:id="rId2"/>
              </a:rPr>
              <a:t>http</a:t>
            </a:r>
            <a:r>
              <a:rPr lang="en-US" dirty="0">
                <a:hlinkClick r:id="rId2"/>
              </a:rPr>
              <a:t>://</a:t>
            </a:r>
            <a:r>
              <a:rPr lang="en-US" dirty="0" smtClean="0">
                <a:hlinkClick r:id="rId2"/>
              </a:rPr>
              <a:t>arresteddevops.com/devops-culture-change/</a:t>
            </a:r>
            <a:endParaRPr lang="en-US" dirty="0" smtClean="0"/>
          </a:p>
          <a:p>
            <a:r>
              <a:rPr lang="en-US" dirty="0" smtClean="0">
                <a:hlinkClick r:id="rId3"/>
              </a:rPr>
              <a:t>https</a:t>
            </a:r>
            <a:r>
              <a:rPr lang="en-US" dirty="0">
                <a:hlinkClick r:id="rId3"/>
              </a:rPr>
              <a:t>://</a:t>
            </a:r>
            <a:r>
              <a:rPr lang="en-US" dirty="0" smtClean="0">
                <a:hlinkClick r:id="rId3"/>
              </a:rPr>
              <a:t>github.com/chef/devops-kungfu</a:t>
            </a:r>
            <a:endParaRPr lang="en-US" dirty="0" smtClean="0"/>
          </a:p>
          <a:p>
            <a:r>
              <a:rPr lang="en-US" dirty="0" smtClean="0">
                <a:hlinkClick r:id="rId4"/>
              </a:rPr>
              <a:t>@</a:t>
            </a:r>
            <a:r>
              <a:rPr lang="en-US" dirty="0" err="1" smtClean="0">
                <a:hlinkClick r:id="rId4"/>
              </a:rPr>
              <a:t>mattstratton</a:t>
            </a:r>
            <a:r>
              <a:rPr lang="en-US" dirty="0" smtClean="0">
                <a:hlinkClick r:id="rId4"/>
              </a:rPr>
              <a:t> </a:t>
            </a:r>
            <a:r>
              <a:rPr lang="en-US" dirty="0"/>
              <a:t>on the </a:t>
            </a:r>
            <a:r>
              <a:rPr lang="en-US" dirty="0" smtClean="0"/>
              <a:t>twitters</a:t>
            </a:r>
          </a:p>
          <a:p>
            <a:r>
              <a:rPr lang="en-US" dirty="0" smtClean="0">
                <a:hlinkClick r:id="rId5"/>
              </a:rPr>
              <a:t>https</a:t>
            </a:r>
            <a:r>
              <a:rPr lang="en-US" dirty="0">
                <a:hlinkClick r:id="rId5"/>
              </a:rPr>
              <a:t>://</a:t>
            </a:r>
            <a:r>
              <a:rPr lang="en-US" dirty="0" err="1">
                <a:hlinkClick r:id="rId5"/>
              </a:rPr>
              <a:t>github.com</a:t>
            </a:r>
            <a:r>
              <a:rPr lang="en-US" dirty="0">
                <a:hlinkClick r:id="rId5"/>
              </a:rPr>
              <a:t>/</a:t>
            </a:r>
            <a:r>
              <a:rPr lang="en-US" dirty="0" err="1">
                <a:hlinkClick r:id="rId5"/>
              </a:rPr>
              <a:t>mattstratton</a:t>
            </a:r>
            <a:r>
              <a:rPr lang="en-US" dirty="0"/>
              <a:t> on the </a:t>
            </a:r>
            <a:r>
              <a:rPr lang="en-US" dirty="0" err="1" smtClean="0"/>
              <a:t>githubs</a:t>
            </a:r>
            <a:endParaRPr lang="en-US" dirty="0" smtClean="0"/>
          </a:p>
          <a:p>
            <a:r>
              <a:rPr lang="en-US" dirty="0" smtClean="0">
                <a:hlinkClick r:id="rId6"/>
              </a:rPr>
              <a:t>http</a:t>
            </a:r>
            <a:r>
              <a:rPr lang="en-US" dirty="0">
                <a:hlinkClick r:id="rId6"/>
              </a:rPr>
              <a:t>://</a:t>
            </a:r>
            <a:r>
              <a:rPr lang="en-US" dirty="0" err="1">
                <a:hlinkClick r:id="rId6"/>
              </a:rPr>
              <a:t>www.ted.com</a:t>
            </a:r>
            <a:r>
              <a:rPr lang="en-US" dirty="0">
                <a:hlinkClick r:id="rId6"/>
              </a:rPr>
              <a:t>/talks/</a:t>
            </a:r>
            <a:r>
              <a:rPr lang="en-US" dirty="0" err="1">
                <a:hlinkClick r:id="rId6"/>
              </a:rPr>
              <a:t>dan_pink_on_motivation</a:t>
            </a:r>
            <a:endParaRPr lang="en-US" dirty="0"/>
          </a:p>
        </p:txBody>
      </p:sp>
    </p:spTree>
    <p:extLst>
      <p:ext uri="{BB962C8B-B14F-4D97-AF65-F5344CB8AC3E}">
        <p14:creationId xmlns:p14="http://schemas.microsoft.com/office/powerpoint/2010/main" val="1626295845"/>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91479" y="408314"/>
            <a:ext cx="9554817" cy="6132070"/>
          </a:xfrm>
          <a:prstGeom prst="rect">
            <a:avLst/>
          </a:prstGeom>
        </p:spPr>
      </p:pic>
    </p:spTree>
    <p:extLst>
      <p:ext uri="{BB962C8B-B14F-4D97-AF65-F5344CB8AC3E}">
        <p14:creationId xmlns:p14="http://schemas.microsoft.com/office/powerpoint/2010/main" val="95977531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573908" y="1762539"/>
            <a:ext cx="6227151" cy="3507962"/>
          </a:xfrm>
          <a:prstGeom prst="rect">
            <a:avLst/>
          </a:prstGeom>
        </p:spPr>
      </p:pic>
      <p:sp>
        <p:nvSpPr>
          <p:cNvPr id="3" name="TextBox 2"/>
          <p:cNvSpPr txBox="1"/>
          <p:nvPr/>
        </p:nvSpPr>
        <p:spPr>
          <a:xfrm>
            <a:off x="429276" y="1762539"/>
            <a:ext cx="4810539" cy="3539430"/>
          </a:xfrm>
          <a:prstGeom prst="rect">
            <a:avLst/>
          </a:prstGeom>
          <a:noFill/>
        </p:spPr>
        <p:txBody>
          <a:bodyPr wrap="square" rtlCol="0">
            <a:spAutoFit/>
          </a:bodyPr>
          <a:lstStyle/>
          <a:p>
            <a:r>
              <a:rPr lang="en-US" sz="2800" dirty="0" smtClean="0"/>
              <a:t>“A </a:t>
            </a:r>
            <a:r>
              <a:rPr lang="en-US" sz="2800" dirty="0"/>
              <a:t>cultural and professional movement, focused on how we build and operate high velocity organizations, born from the experiences of its practitioners</a:t>
            </a:r>
            <a:r>
              <a:rPr lang="en-US" sz="2800" dirty="0" smtClean="0"/>
              <a:t>.”</a:t>
            </a:r>
          </a:p>
          <a:p>
            <a:r>
              <a:rPr lang="en-US" sz="2800" i="1" dirty="0" smtClean="0"/>
              <a:t>-- Chef Style </a:t>
            </a:r>
            <a:r>
              <a:rPr lang="en-US" sz="2800" i="1" dirty="0" err="1" smtClean="0"/>
              <a:t>DevOps</a:t>
            </a:r>
            <a:endParaRPr lang="en-US" sz="2800" i="1" dirty="0"/>
          </a:p>
        </p:txBody>
      </p:sp>
      <p:sp>
        <p:nvSpPr>
          <p:cNvPr id="4" name="Rectangle 3"/>
          <p:cNvSpPr/>
          <p:nvPr/>
        </p:nvSpPr>
        <p:spPr>
          <a:xfrm>
            <a:off x="8298177" y="5550212"/>
            <a:ext cx="3502882" cy="369332"/>
          </a:xfrm>
          <a:prstGeom prst="rect">
            <a:avLst/>
          </a:prstGeom>
        </p:spPr>
        <p:txBody>
          <a:bodyPr wrap="none">
            <a:spAutoFit/>
          </a:bodyPr>
          <a:lstStyle/>
          <a:p>
            <a:r>
              <a:rPr lang="en-US" dirty="0"/>
              <a:t>https://</a:t>
            </a:r>
            <a:r>
              <a:rPr lang="en-US" dirty="0" err="1"/>
              <a:t>youtu.be</a:t>
            </a:r>
            <a:r>
              <a:rPr lang="en-US" dirty="0"/>
              <a:t>/_</a:t>
            </a:r>
            <a:r>
              <a:rPr lang="en-US" dirty="0" err="1"/>
              <a:t>DEToXsgrPc</a:t>
            </a:r>
            <a:endParaRPr lang="en-US" dirty="0"/>
          </a:p>
        </p:txBody>
      </p:sp>
    </p:spTree>
    <p:extLst>
      <p:ext uri="{BB962C8B-B14F-4D97-AF65-F5344CB8AC3E}">
        <p14:creationId xmlns:p14="http://schemas.microsoft.com/office/powerpoint/2010/main" val="94077497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994227" y="538843"/>
            <a:ext cx="3721775" cy="5731328"/>
          </a:xfrm>
          <a:prstGeom prst="rect">
            <a:avLst/>
          </a:prstGeom>
        </p:spPr>
      </p:pic>
      <p:sp>
        <p:nvSpPr>
          <p:cNvPr id="3" name="TextBox 2"/>
          <p:cNvSpPr txBox="1"/>
          <p:nvPr/>
        </p:nvSpPr>
        <p:spPr>
          <a:xfrm>
            <a:off x="5437414" y="816429"/>
            <a:ext cx="6041572" cy="1938992"/>
          </a:xfrm>
          <a:prstGeom prst="rect">
            <a:avLst/>
          </a:prstGeom>
          <a:noFill/>
        </p:spPr>
        <p:txBody>
          <a:bodyPr wrap="square" rtlCol="0">
            <a:spAutoFit/>
          </a:bodyPr>
          <a:lstStyle/>
          <a:p>
            <a:r>
              <a:rPr lang="en-US" sz="6000" dirty="0" smtClean="0"/>
              <a:t>THE FIVE LOVE LANGUAGES</a:t>
            </a:r>
            <a:endParaRPr lang="en-US" sz="6000" dirty="0"/>
          </a:p>
        </p:txBody>
      </p:sp>
    </p:spTree>
    <p:extLst>
      <p:ext uri="{BB962C8B-B14F-4D97-AF65-F5344CB8AC3E}">
        <p14:creationId xmlns:p14="http://schemas.microsoft.com/office/powerpoint/2010/main" val="203743442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141413" y="2389415"/>
            <a:ext cx="9905998" cy="1905000"/>
          </a:xfrm>
        </p:spPr>
        <p:txBody>
          <a:bodyPr>
            <a:noAutofit/>
          </a:bodyPr>
          <a:lstStyle/>
          <a:p>
            <a:pPr algn="ctr"/>
            <a:r>
              <a:rPr lang="en-US" sz="7200" dirty="0" smtClean="0"/>
              <a:t>What does this have to do with shipping software?</a:t>
            </a:r>
            <a:endParaRPr lang="en-US" sz="7200" dirty="0"/>
          </a:p>
        </p:txBody>
      </p:sp>
    </p:spTree>
    <p:extLst>
      <p:ext uri="{BB962C8B-B14F-4D97-AF65-F5344CB8AC3E}">
        <p14:creationId xmlns:p14="http://schemas.microsoft.com/office/powerpoint/2010/main" val="185980532"/>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059770" y="2487387"/>
            <a:ext cx="9905998" cy="1905000"/>
          </a:xfrm>
        </p:spPr>
        <p:txBody>
          <a:bodyPr>
            <a:normAutofit/>
          </a:bodyPr>
          <a:lstStyle/>
          <a:p>
            <a:pPr algn="ctr"/>
            <a:r>
              <a:rPr lang="en-US" sz="9600" dirty="0" smtClean="0"/>
              <a:t>CALMS</a:t>
            </a:r>
            <a:endParaRPr lang="en-US" sz="9600" dirty="0"/>
          </a:p>
        </p:txBody>
      </p:sp>
    </p:spTree>
    <p:extLst>
      <p:ext uri="{BB962C8B-B14F-4D97-AF65-F5344CB8AC3E}">
        <p14:creationId xmlns:p14="http://schemas.microsoft.com/office/powerpoint/2010/main" val="155978360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1272042" y="2422071"/>
            <a:ext cx="9905998" cy="1905000"/>
          </a:xfrm>
        </p:spPr>
        <p:txBody>
          <a:bodyPr>
            <a:normAutofit/>
          </a:bodyPr>
          <a:lstStyle/>
          <a:p>
            <a:pPr algn="ctr"/>
            <a:r>
              <a:rPr lang="en-US" sz="9600" dirty="0" smtClean="0"/>
              <a:t>CULTURE</a:t>
            </a:r>
            <a:endParaRPr lang="en-US" sz="9600" dirty="0"/>
          </a:p>
        </p:txBody>
      </p:sp>
    </p:spTree>
    <p:extLst>
      <p:ext uri="{BB962C8B-B14F-4D97-AF65-F5344CB8AC3E}">
        <p14:creationId xmlns:p14="http://schemas.microsoft.com/office/powerpoint/2010/main" val="1667930847"/>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Mesh</Template>
  <TotalTime>1559</TotalTime>
  <Words>1646</Words>
  <Application>Microsoft Macintosh PowerPoint</Application>
  <PresentationFormat>Widescreen</PresentationFormat>
  <Paragraphs>137</Paragraphs>
  <Slides>32</Slides>
  <Notes>25</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32</vt:i4>
      </vt:variant>
    </vt:vector>
  </HeadingPairs>
  <TitlesOfParts>
    <vt:vector size="36" baseType="lpstr">
      <vt:lpstr>Calibri</vt:lpstr>
      <vt:lpstr>Century Gothic</vt:lpstr>
      <vt:lpstr>Arial</vt:lpstr>
      <vt:lpstr>Mesh</vt:lpstr>
      <vt:lpstr>The Five Love Languages of Devops</vt:lpstr>
      <vt:lpstr>whoami</vt:lpstr>
      <vt:lpstr>What is this devops thing anyway?</vt:lpstr>
      <vt:lpstr>PowerPoint Presentation</vt:lpstr>
      <vt:lpstr>PowerPoint Presentation</vt:lpstr>
      <vt:lpstr>PowerPoint Presentation</vt:lpstr>
      <vt:lpstr>What does this have to do with shipping software?</vt:lpstr>
      <vt:lpstr>CALMS</vt:lpstr>
      <vt:lpstr>CULTURE</vt:lpstr>
      <vt:lpstr>You can’t directly change culture. But you can change behavior, and behavior becomes culture</vt:lpstr>
      <vt:lpstr>PowerPoint Presentation</vt:lpstr>
      <vt:lpstr>Asking experts to do boring and repetitive, and yet technically demanding tasks is the most certain way of ensuring human error, short of sleep deprivation, or inebriation.</vt:lpstr>
      <vt:lpstr>Lean thinking</vt:lpstr>
      <vt:lpstr>measurement</vt:lpstr>
      <vt:lpstr>SHARING</vt:lpstr>
      <vt:lpstr>PowerPoint Presentation</vt:lpstr>
      <vt:lpstr>Each of these is a “devops love language”</vt:lpstr>
      <vt:lpstr>If you find yourself thinking "this is crystal clear to me, why aren’t they seeing it?," that’s more about you than it is about them.</vt:lpstr>
      <vt:lpstr>it's not enough to get someone to do it, they need to see the value in their own language</vt:lpstr>
      <vt:lpstr>DISC</vt:lpstr>
      <vt:lpstr>Direct</vt:lpstr>
      <vt:lpstr>influencing</vt:lpstr>
      <vt:lpstr>Steadiness</vt:lpstr>
      <vt:lpstr>conscientious</vt:lpstr>
      <vt:lpstr>Assess the Drivers</vt:lpstr>
      <vt:lpstr>Be A Salesperson</vt:lpstr>
      <vt:lpstr>Speak Their Langauge</vt:lpstr>
      <vt:lpstr>Compliance vs Commitment</vt:lpstr>
      <vt:lpstr>the best change influencers are those who don’t see people as something they “have to deal with”</vt:lpstr>
      <vt:lpstr>Bring people along for the ride</vt:lpstr>
      <vt:lpstr>PowerPoint Presentation</vt:lpstr>
      <vt:lpstr>More Stuff</vt:lpstr>
    </vt:vector>
  </TitlesOfParts>
  <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The Five Love Languages of Devops</dc:title>
  <dc:creator>Matt Stratton</dc:creator>
  <cp:lastModifiedBy>Matt Stratton</cp:lastModifiedBy>
  <cp:revision>13</cp:revision>
  <dcterms:created xsi:type="dcterms:W3CDTF">2015-12-21T17:26:57Z</dcterms:created>
  <dcterms:modified xsi:type="dcterms:W3CDTF">2016-01-28T16:50:06Z</dcterms:modified>
</cp:coreProperties>
</file>

<file path=docProps/thumbnail.jpeg>
</file>